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1" r:id="rId3"/>
    <p:sldId id="260" r:id="rId4"/>
    <p:sldId id="262" r:id="rId5"/>
    <p:sldId id="268" r:id="rId6"/>
    <p:sldId id="263" r:id="rId7"/>
    <p:sldId id="264" r:id="rId8"/>
    <p:sldId id="274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6B297-7E5E-4663-8E5D-9D26F0B73D83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2B4D0-2FD2-4DA8-BC0E-45797957B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6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1878" y="3877235"/>
            <a:ext cx="4980353" cy="175260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1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 descr="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56232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2135573" y="2277035"/>
            <a:ext cx="4962503" cy="1389515"/>
          </a:xfrm>
        </p:spPr>
        <p:txBody>
          <a:bodyPr>
            <a:normAutofit/>
          </a:bodyPr>
          <a:lstStyle>
            <a:lvl1pPr>
              <a:defRPr sz="165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215662" y="3663756"/>
            <a:ext cx="4867030" cy="0"/>
          </a:xfrm>
          <a:prstGeom prst="line">
            <a:avLst/>
          </a:prstGeom>
          <a:ln w="6350" cmpd="sng">
            <a:solidFill>
              <a:srgbClr val="0088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361950" y="6337300"/>
            <a:ext cx="2147888" cy="3714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7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4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2 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4872"/>
            <a:ext cx="9144000" cy="643128"/>
          </a:xfrm>
          <a:prstGeom prst="rect">
            <a:avLst/>
          </a:prstGeom>
        </p:spPr>
      </p:pic>
      <p:pic>
        <p:nvPicPr>
          <p:cNvPr id="6" name="Picture 5" descr="h2 top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1472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1878" y="3877235"/>
            <a:ext cx="4980353" cy="1752600"/>
          </a:xfrm>
        </p:spPr>
        <p:txBody>
          <a:bodyPr>
            <a:normAutofit/>
          </a:bodyPr>
          <a:lstStyle>
            <a:lvl1pPr marL="0" indent="0" algn="l">
              <a:lnSpc>
                <a:spcPts val="1600"/>
              </a:lnSpc>
              <a:buNone/>
              <a:defRPr sz="1100" b="1" i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2135573" y="2277035"/>
            <a:ext cx="4962503" cy="1389515"/>
          </a:xfrm>
        </p:spPr>
        <p:txBody>
          <a:bodyPr>
            <a:normAutofit/>
          </a:bodyPr>
          <a:lstStyle>
            <a:lvl1pPr>
              <a:defRPr sz="165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002003" y="5951817"/>
            <a:ext cx="1809750" cy="341313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700"/>
            </a:lvl1pPr>
            <a:lvl2pPr>
              <a:lnSpc>
                <a:spcPct val="100000"/>
              </a:lnSpc>
              <a:spcAft>
                <a:spcPts val="0"/>
              </a:spcAft>
              <a:defRPr sz="700"/>
            </a:lvl2pPr>
            <a:lvl3pPr>
              <a:lnSpc>
                <a:spcPct val="100000"/>
              </a:lnSpc>
              <a:spcAft>
                <a:spcPts val="0"/>
              </a:spcAft>
              <a:defRPr sz="700"/>
            </a:lvl3pPr>
            <a:lvl4pPr>
              <a:lnSpc>
                <a:spcPct val="100000"/>
              </a:lnSpc>
              <a:spcAft>
                <a:spcPts val="0"/>
              </a:spcAft>
              <a:defRPr sz="700"/>
            </a:lvl4pPr>
            <a:lvl5pPr>
              <a:lnSpc>
                <a:spcPct val="100000"/>
              </a:lnSpc>
              <a:spcAft>
                <a:spcPts val="0"/>
              </a:spcAft>
              <a:defRPr sz="700"/>
            </a:lvl5pPr>
          </a:lstStyle>
          <a:p>
            <a:pPr lvl="0"/>
            <a:r>
              <a:rPr lang="en-US" dirty="0" smtClean="0"/>
              <a:t>Date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15662" y="3663756"/>
            <a:ext cx="4867030" cy="0"/>
          </a:xfrm>
          <a:prstGeom prst="line">
            <a:avLst/>
          </a:prstGeom>
          <a:ln w="6350" cmpd="sng">
            <a:solidFill>
              <a:srgbClr val="0088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02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300"/>
              </a:lnSpc>
              <a:defRPr/>
            </a:lvl1pPr>
            <a:lvl2pPr>
              <a:lnSpc>
                <a:spcPts val="2300"/>
              </a:lnSpc>
              <a:defRPr/>
            </a:lvl2pPr>
            <a:lvl3pPr>
              <a:lnSpc>
                <a:spcPts val="2300"/>
              </a:lnSpc>
              <a:defRPr/>
            </a:lvl3pPr>
            <a:lvl4pPr>
              <a:lnSpc>
                <a:spcPts val="2300"/>
              </a:lnSpc>
              <a:defRPr/>
            </a:lvl4pPr>
            <a:lvl5pPr>
              <a:lnSpc>
                <a:spcPts val="23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©2016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155E-CBD6-4571-9B93-AC5C4F667A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992" y="393405"/>
            <a:ext cx="7177087" cy="319383"/>
          </a:xfrm>
        </p:spPr>
        <p:txBody>
          <a:bodyPr>
            <a:noAutofit/>
          </a:bodyPr>
          <a:lstStyle>
            <a:lvl1pPr marL="0" indent="0">
              <a:buNone/>
              <a:defRPr sz="1200" b="0" i="1" baseline="0"/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6870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3319" y="1048871"/>
            <a:ext cx="3553984" cy="57374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317" y="1685364"/>
            <a:ext cx="3567954" cy="4455459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2pPr>
              <a:lnSpc>
                <a:spcPts val="2300"/>
              </a:lnSpc>
              <a:defRPr/>
            </a:lvl2pPr>
            <a:lvl3pPr>
              <a:lnSpc>
                <a:spcPts val="2300"/>
              </a:lnSpc>
              <a:defRPr/>
            </a:lvl3pPr>
            <a:lvl4pPr>
              <a:lnSpc>
                <a:spcPts val="2300"/>
              </a:lnSpc>
              <a:defRPr/>
            </a:lvl4pPr>
            <a:lvl5pPr>
              <a:lnSpc>
                <a:spcPts val="23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©2016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155E-CBD6-4571-9B93-AC5C4F667A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118846" y="1048872"/>
            <a:ext cx="3567954" cy="5100916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2pPr>
              <a:lnSpc>
                <a:spcPts val="2300"/>
              </a:lnSpc>
              <a:defRPr/>
            </a:lvl2pPr>
            <a:lvl3pPr>
              <a:lnSpc>
                <a:spcPts val="2300"/>
              </a:lnSpc>
              <a:defRPr/>
            </a:lvl3pPr>
            <a:lvl4pPr>
              <a:lnSpc>
                <a:spcPts val="2300"/>
              </a:lnSpc>
              <a:defRPr/>
            </a:lvl4pPr>
            <a:lvl5pPr>
              <a:lnSpc>
                <a:spcPts val="23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81992" y="393405"/>
            <a:ext cx="7177087" cy="319383"/>
          </a:xfrm>
        </p:spPr>
        <p:txBody>
          <a:bodyPr>
            <a:noAutofit/>
          </a:bodyPr>
          <a:lstStyle>
            <a:lvl1pPr marL="0" indent="0">
              <a:buNone/>
              <a:defRPr sz="1200" b="0" i="1" baseline="0"/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8620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3318" y="1048871"/>
            <a:ext cx="4808626" cy="57374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316" y="1685364"/>
            <a:ext cx="4797995" cy="4455459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2pPr>
              <a:lnSpc>
                <a:spcPts val="2300"/>
              </a:lnSpc>
              <a:defRPr/>
            </a:lvl2pPr>
            <a:lvl3pPr>
              <a:lnSpc>
                <a:spcPts val="2300"/>
              </a:lnSpc>
              <a:defRPr/>
            </a:lvl3pPr>
            <a:lvl4pPr>
              <a:lnSpc>
                <a:spcPts val="2300"/>
              </a:lnSpc>
              <a:defRPr/>
            </a:lvl4pPr>
            <a:lvl5pPr>
              <a:lnSpc>
                <a:spcPts val="23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©2016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155E-CBD6-4571-9B93-AC5C4F667A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347636" y="1048872"/>
            <a:ext cx="2339163" cy="5100916"/>
          </a:xfrm>
        </p:spPr>
        <p:txBody>
          <a:bodyPr/>
          <a:lstStyle>
            <a:lvl1pPr>
              <a:lnSpc>
                <a:spcPts val="2300"/>
              </a:lnSpc>
              <a:defRPr/>
            </a:lvl1pPr>
            <a:lvl2pPr>
              <a:lnSpc>
                <a:spcPts val="2300"/>
              </a:lnSpc>
              <a:defRPr/>
            </a:lvl2pPr>
            <a:lvl3pPr>
              <a:lnSpc>
                <a:spcPts val="2300"/>
              </a:lnSpc>
              <a:defRPr/>
            </a:lvl3pPr>
            <a:lvl4pPr>
              <a:lnSpc>
                <a:spcPts val="2300"/>
              </a:lnSpc>
              <a:defRPr/>
            </a:lvl4pPr>
            <a:lvl5pPr>
              <a:lnSpc>
                <a:spcPts val="23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81992" y="393405"/>
            <a:ext cx="7177087" cy="319383"/>
          </a:xfrm>
        </p:spPr>
        <p:txBody>
          <a:bodyPr>
            <a:noAutofit/>
          </a:bodyPr>
          <a:lstStyle>
            <a:lvl1pPr marL="0" indent="0">
              <a:buNone/>
              <a:defRPr sz="1200" b="0" i="1" baseline="0"/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24554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©2016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155E-CBD6-4571-9B93-AC5C4F667A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992" y="393405"/>
            <a:ext cx="7177087" cy="319383"/>
          </a:xfrm>
        </p:spPr>
        <p:txBody>
          <a:bodyPr>
            <a:noAutofit/>
          </a:bodyPr>
          <a:lstStyle>
            <a:lvl1pPr marL="0" indent="0">
              <a:buNone/>
              <a:defRPr sz="1200" b="0" i="1" baseline="0"/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2799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©2016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155E-CBD6-4571-9B93-AC5C4F667A4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992" y="393405"/>
            <a:ext cx="7177087" cy="319383"/>
          </a:xfrm>
        </p:spPr>
        <p:txBody>
          <a:bodyPr>
            <a:noAutofit/>
          </a:bodyPr>
          <a:lstStyle>
            <a:lvl1pPr marL="0" indent="0">
              <a:buNone/>
              <a:defRPr sz="1200" b="0" i="1" baseline="0"/>
            </a:lvl1pPr>
          </a:lstStyle>
          <a:p>
            <a:pPr lvl="0"/>
            <a:r>
              <a:rPr lang="en-US" dirty="0" smtClean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7789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1403350" y="4051300"/>
            <a:ext cx="2009775" cy="21161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1050"/>
            </a:lvl1pPr>
            <a:lvl2pPr>
              <a:lnSpc>
                <a:spcPct val="100000"/>
              </a:lnSpc>
              <a:spcAft>
                <a:spcPts val="600"/>
              </a:spcAft>
              <a:defRPr sz="1050"/>
            </a:lvl2pPr>
            <a:lvl3pPr>
              <a:lnSpc>
                <a:spcPct val="100000"/>
              </a:lnSpc>
              <a:spcAft>
                <a:spcPts val="600"/>
              </a:spcAft>
              <a:defRPr sz="1050"/>
            </a:lvl3pPr>
            <a:lvl4pPr>
              <a:lnSpc>
                <a:spcPct val="100000"/>
              </a:lnSpc>
              <a:spcAft>
                <a:spcPts val="600"/>
              </a:spcAft>
              <a:defRPr sz="1050"/>
            </a:lvl4pPr>
            <a:lvl5pPr>
              <a:lnSpc>
                <a:spcPct val="100000"/>
              </a:lnSpc>
              <a:spcAft>
                <a:spcPts val="600"/>
              </a:spcAft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0"/>
          </p:nvPr>
        </p:nvSpPr>
        <p:spPr>
          <a:xfrm>
            <a:off x="3487479" y="2046768"/>
            <a:ext cx="5178157" cy="4114800"/>
          </a:xfrm>
        </p:spPr>
        <p:txBody>
          <a:bodyPr/>
          <a:lstStyle>
            <a:lvl1pPr>
              <a:lnSpc>
                <a:spcPts val="2300"/>
              </a:lnSpc>
              <a:defRPr baseline="0"/>
            </a:lvl1pPr>
            <a:lvl2pPr>
              <a:lnSpc>
                <a:spcPts val="2300"/>
              </a:lnSpc>
              <a:defRPr baseline="0"/>
            </a:lvl2pPr>
            <a:lvl3pPr>
              <a:lnSpc>
                <a:spcPts val="2300"/>
              </a:lnSpc>
              <a:defRPr baseline="0"/>
            </a:lvl3pPr>
            <a:lvl4pPr>
              <a:lnSpc>
                <a:spcPts val="2300"/>
              </a:lnSpc>
              <a:defRPr baseline="0"/>
            </a:lvl4pPr>
            <a:lvl5pPr>
              <a:lnSpc>
                <a:spcPts val="2300"/>
              </a:lnSpc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487479" y="1626781"/>
            <a:ext cx="5178157" cy="318977"/>
          </a:xfrm>
        </p:spPr>
        <p:txBody>
          <a:bodyPr>
            <a:noAutofit/>
          </a:bodyPr>
          <a:lstStyle>
            <a:lvl1pPr marL="0" indent="0">
              <a:buNone/>
              <a:defRPr sz="1100" b="1" cap="all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85304"/>
            <a:ext cx="1604772" cy="27432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87479" y="1048871"/>
            <a:ext cx="5178158" cy="5737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©2016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BE509E6-2143-4068-8E56-5D354C5513E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487480" y="1622305"/>
            <a:ext cx="5178157" cy="0"/>
          </a:xfrm>
          <a:prstGeom prst="line">
            <a:avLst/>
          </a:prstGeom>
          <a:ln w="6350" cmpd="sng">
            <a:solidFill>
              <a:srgbClr val="0088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433050" y="1622305"/>
            <a:ext cx="1645920" cy="2304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4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318" y="1048871"/>
            <a:ext cx="7243482" cy="5737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317" y="1685364"/>
            <a:ext cx="7234518" cy="4455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298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prstClr val="black"/>
                </a:solidFill>
              </a:rPr>
              <a:t>©2016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/>
            <a:fld id="{D16E155E-CBD6-4571-9B93-AC5C4F667A47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732997"/>
            <a:ext cx="8229600" cy="0"/>
          </a:xfrm>
          <a:prstGeom prst="line">
            <a:avLst/>
          </a:prstGeom>
          <a:ln w="12700" cmpd="sng">
            <a:solidFill>
              <a:srgbClr val="0088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mt log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57" y="399921"/>
            <a:ext cx="999744" cy="27736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57200" y="6314437"/>
            <a:ext cx="8229600" cy="0"/>
          </a:xfrm>
          <a:prstGeom prst="line">
            <a:avLst/>
          </a:prstGeom>
          <a:ln w="12700" cmpd="sng">
            <a:solidFill>
              <a:srgbClr val="0088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33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1450" b="1" kern="1200" cap="all" baseline="0">
          <a:solidFill>
            <a:srgbClr val="00885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Clr>
          <a:srgbClr val="008859"/>
        </a:buClr>
        <a:buFont typeface="Arial" panose="020B0604020202020204" pitchFamily="34" charset="0"/>
        <a:buChar char="•"/>
        <a:defRPr sz="14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6738" indent="-282575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Clr>
          <a:srgbClr val="008859"/>
        </a:buClr>
        <a:buFont typeface="Arial" panose="020B0604020202020204" pitchFamily="34" charset="0"/>
        <a:buChar char="‒"/>
        <a:defRPr sz="14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0900" indent="-280988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Clr>
          <a:srgbClr val="008859"/>
        </a:buClr>
        <a:buFont typeface="Arial" panose="020B0604020202020204" pitchFamily="34" charset="0"/>
        <a:buChar char="•"/>
        <a:defRPr sz="14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0613" indent="-288925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Clr>
          <a:srgbClr val="008859"/>
        </a:buClr>
        <a:buFont typeface="Arial" panose="020B0604020202020204" pitchFamily="34" charset="0"/>
        <a:buChar char="‒"/>
        <a:defRPr sz="14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3188" indent="-285750" algn="l" defTabSz="914400" rtl="0" eaLnBrk="1" latinLnBrk="0" hangingPunct="1">
        <a:lnSpc>
          <a:spcPts val="2000"/>
        </a:lnSpc>
        <a:spcBef>
          <a:spcPts val="0"/>
        </a:spcBef>
        <a:spcAft>
          <a:spcPts val="600"/>
        </a:spcAft>
        <a:buClr>
          <a:srgbClr val="008859"/>
        </a:buClr>
        <a:buFont typeface="Arial" panose="020B0604020202020204" pitchFamily="34" charset="0"/>
        <a:buChar char="•"/>
        <a:defRPr sz="145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b.com/commercialalerts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88051" y="3810001"/>
            <a:ext cx="4980353" cy="3048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M&amp;T Commercial Card Alerts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3200400"/>
            <a:ext cx="4962503" cy="389238"/>
          </a:xfrm>
        </p:spPr>
        <p:txBody>
          <a:bodyPr/>
          <a:lstStyle/>
          <a:p>
            <a:r>
              <a:rPr lang="en-US" dirty="0" smtClean="0"/>
              <a:t>M&amp;T Bank Commercial Webinar Series</a:t>
            </a:r>
            <a:endParaRPr lang="en-US" dirty="0"/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2286000" y="4953000"/>
            <a:ext cx="6376991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008859"/>
              </a:buClr>
              <a:buFont typeface="Arial" panose="020B0604020202020204" pitchFamily="34" charset="0"/>
              <a:buChar char="•"/>
              <a:defRPr sz="14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6738" indent="-282575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008859"/>
              </a:buClr>
              <a:buFont typeface="Arial" panose="020B0604020202020204" pitchFamily="34" charset="0"/>
              <a:buChar char="‒"/>
              <a:defRPr sz="14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0900" indent="-280988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008859"/>
              </a:buClr>
              <a:buFont typeface="Arial" panose="020B0604020202020204" pitchFamily="34" charset="0"/>
              <a:buChar char="•"/>
              <a:defRPr sz="14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0613" indent="-288925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008859"/>
              </a:buClr>
              <a:buFont typeface="Arial" panose="020B0604020202020204" pitchFamily="34" charset="0"/>
              <a:buChar char="‒"/>
              <a:defRPr sz="14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3188" indent="-285750" algn="l" defTabSz="9144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rgbClr val="008859"/>
              </a:buClr>
              <a:buFont typeface="Arial" panose="020B0604020202020204" pitchFamily="34" charset="0"/>
              <a:buChar char="•"/>
              <a:defRPr sz="145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/>
              <a:t>Presented By</a:t>
            </a:r>
            <a:r>
              <a:rPr lang="en-US" sz="1200" dirty="0" smtClean="0"/>
              <a:t>: Lisa Romanini, Commercial Card Product Management</a:t>
            </a:r>
          </a:p>
          <a:p>
            <a:pPr marL="0" indent="0">
              <a:buNone/>
            </a:pPr>
            <a:r>
              <a:rPr lang="en-US" sz="1200" dirty="0" smtClean="0"/>
              <a:t>November, 2018</a:t>
            </a:r>
            <a:endParaRPr lang="en-US" sz="1200" dirty="0"/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36298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>
              <a:defRPr sz="7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©2018 M&amp;T Bank. Member FDIC.</a:t>
            </a:r>
          </a:p>
        </p:txBody>
      </p:sp>
    </p:spTree>
    <p:extLst>
      <p:ext uri="{BB962C8B-B14F-4D97-AF65-F5344CB8AC3E}">
        <p14:creationId xmlns:p14="http://schemas.microsoft.com/office/powerpoint/2010/main" val="10095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2138081" cy="573741"/>
          </a:xfrm>
        </p:spPr>
        <p:txBody>
          <a:bodyPr/>
          <a:lstStyle/>
          <a:p>
            <a:r>
              <a:rPr lang="en-US" dirty="0" err="1" smtClean="0"/>
              <a:t>CentreSuite</a:t>
            </a:r>
            <a:r>
              <a:rPr lang="en-US" dirty="0" smtClean="0"/>
              <a:t> Enrollment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©2018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155E-CBD6-4571-9B93-AC5C4F667A4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Commercial Card Alerts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838200"/>
            <a:ext cx="6989232" cy="541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403859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Cardholder View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2138081" cy="573741"/>
          </a:xfrm>
        </p:spPr>
        <p:txBody>
          <a:bodyPr/>
          <a:lstStyle/>
          <a:p>
            <a:r>
              <a:rPr lang="en-US" dirty="0" err="1" smtClean="0"/>
              <a:t>CentreSuite</a:t>
            </a:r>
            <a:r>
              <a:rPr lang="en-US" dirty="0" smtClean="0"/>
              <a:t> Enrollment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©2018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155E-CBD6-4571-9B93-AC5C4F667A4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Commercial Card Alerts</a:t>
            </a:r>
            <a:endParaRPr lang="en-US" dirty="0"/>
          </a:p>
        </p:txBody>
      </p:sp>
      <p:pic>
        <p:nvPicPr>
          <p:cNvPr id="9" name="Picture 8" descr="C:\Users\eparmf2\AppData\Local\Temp\SNAGHTML14084f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914400"/>
            <a:ext cx="7100761" cy="5257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304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2138081" cy="573741"/>
          </a:xfrm>
        </p:spPr>
        <p:txBody>
          <a:bodyPr/>
          <a:lstStyle/>
          <a:p>
            <a:r>
              <a:rPr lang="en-US" dirty="0" err="1" smtClean="0"/>
              <a:t>CentreSuite</a:t>
            </a:r>
            <a:r>
              <a:rPr lang="en-US" dirty="0" smtClean="0"/>
              <a:t> Enrollment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©2018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155E-CBD6-4571-9B93-AC5C4F667A4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Commercial Card Alerts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57174" y="1447800"/>
            <a:ext cx="4543426" cy="1066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 descr="C:\Users\eparmf2\AppData\Local\Temp\SNAGHTML145054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4697095" cy="18122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562600" y="1219200"/>
            <a:ext cx="3218815" cy="45796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6563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2138081" cy="573741"/>
          </a:xfrm>
        </p:spPr>
        <p:txBody>
          <a:bodyPr/>
          <a:lstStyle/>
          <a:p>
            <a:r>
              <a:rPr lang="en-US" dirty="0" err="1" smtClean="0"/>
              <a:t>CentreSuite</a:t>
            </a:r>
            <a:r>
              <a:rPr lang="en-US" dirty="0" smtClean="0"/>
              <a:t> Enrollment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©2018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155E-CBD6-4571-9B93-AC5C4F667A4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Commercial Card Alerts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42240" y="1447800"/>
            <a:ext cx="4963160" cy="4372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181600" y="1447800"/>
            <a:ext cx="3810000" cy="736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943156" y="2362200"/>
            <a:ext cx="4134485" cy="155702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5758180" y="4114800"/>
            <a:ext cx="2504440" cy="18745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4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14400"/>
            <a:ext cx="7243482" cy="57374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Agenda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14730"/>
            <a:ext cx="7234518" cy="445545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Commercial Card Alerts</a:t>
            </a:r>
          </a:p>
          <a:p>
            <a:pPr lvl="1"/>
            <a:r>
              <a:rPr lang="en-US" sz="1800" dirty="0" smtClean="0"/>
              <a:t>What is it?</a:t>
            </a:r>
          </a:p>
          <a:p>
            <a:pPr lvl="1"/>
            <a:r>
              <a:rPr lang="en-US" sz="1800" dirty="0" smtClean="0"/>
              <a:t>Which Alerts are Available?</a:t>
            </a:r>
          </a:p>
          <a:p>
            <a:pPr lvl="1"/>
            <a:r>
              <a:rPr lang="en-US" sz="1800" dirty="0" smtClean="0"/>
              <a:t>How and Where do I Enroll?</a:t>
            </a:r>
          </a:p>
          <a:p>
            <a:pPr lvl="1"/>
            <a:r>
              <a:rPr lang="en-US" sz="1800" dirty="0" smtClean="0"/>
              <a:t>Demo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M&amp;T Bank Commercial Webinar Series</a:t>
            </a:r>
            <a:endParaRPr lang="en-US" dirty="0"/>
          </a:p>
        </p:txBody>
      </p:sp>
      <p:pic>
        <p:nvPicPr>
          <p:cNvPr id="2050" name="Picture 2" descr="C:\Users\eparmf2\AppData\Local\Microsoft\Windows\Temporary Internet Files\Content.IE5\7LP7Y7K4\Agend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14730"/>
            <a:ext cx="2990335" cy="21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298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©2018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962503" cy="1389515"/>
          </a:xfrm>
        </p:spPr>
        <p:txBody>
          <a:bodyPr/>
          <a:lstStyle/>
          <a:p>
            <a:r>
              <a:rPr lang="en-US" dirty="0" smtClean="0"/>
              <a:t>M&amp;T COMMERCIAL CARD ALERTS</a:t>
            </a:r>
            <a:endParaRPr lang="en-US" dirty="0"/>
          </a:p>
        </p:txBody>
      </p:sp>
      <p:pic>
        <p:nvPicPr>
          <p:cNvPr id="7173" name="Picture 5" descr="C:\Users\eparmf2\AppData\Local\Microsoft\Windows\Temporary Internet Files\Content.IE5\P6YNDVL6\AJEM-25-02-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86200"/>
            <a:ext cx="3314862" cy="21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eparmf2\AppData\Local\Microsoft\Windows\Temporary Internet Files\Content.IE5\2VV426IO\Asana-iPhone-Push-Notifications-e136209854029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02" y="2057400"/>
            <a:ext cx="2128546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©2018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5" name="Picture 3" descr="C:\Users\eparmf2\AppData\Local\Microsoft\Windows\Temporary Internet Files\Content.IE5\ZJDIA37L\AvailableNow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2514600" cy="25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2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817418"/>
            <a:ext cx="3886200" cy="40178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What are Commercial Card Alerts?</a:t>
            </a: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86400" y="1295400"/>
            <a:ext cx="3505200" cy="2514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Provide automated notifications based on events or transactions that occur within your program.  </a:t>
            </a:r>
          </a:p>
          <a:p>
            <a:endParaRPr lang="en-US" sz="1800" dirty="0"/>
          </a:p>
          <a:p>
            <a:r>
              <a:rPr lang="en-US" sz="1800" dirty="0" smtClean="0"/>
              <a:t>Empower organizations, program administrators, and cardholders to make important decisions using up-to-date information.</a:t>
            </a:r>
          </a:p>
          <a:p>
            <a:endParaRPr lang="en-US" sz="1800" dirty="0"/>
          </a:p>
          <a:p>
            <a:r>
              <a:rPr lang="en-US" sz="1800" dirty="0" smtClean="0"/>
              <a:t>Provide early warnings on suspicious activity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Commercial Card Alerts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298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©2018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8" name="Picture 4" descr="C:\Users\eparmf2\AppData\Local\Temp\SNAGHTML15a83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4763"/>
            <a:ext cx="5291356" cy="43802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838200"/>
            <a:ext cx="7243482" cy="497541"/>
          </a:xfrm>
        </p:spPr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447800"/>
            <a:ext cx="3581400" cy="4800600"/>
          </a:xfrm>
        </p:spPr>
        <p:txBody>
          <a:bodyPr>
            <a:normAutofit/>
          </a:bodyPr>
          <a:lstStyle/>
          <a:p>
            <a:r>
              <a:rPr lang="en-US" sz="1800" dirty="0"/>
              <a:t>Enroll &amp; Self Service in </a:t>
            </a:r>
            <a:r>
              <a:rPr lang="en-US" sz="1800" dirty="0" err="1"/>
              <a:t>CentreSuite</a:t>
            </a:r>
            <a:endParaRPr lang="en-US" sz="1800" dirty="0"/>
          </a:p>
          <a:p>
            <a:pPr lvl="1"/>
            <a:r>
              <a:rPr lang="en-US" sz="1800" dirty="0"/>
              <a:t>Manage Contact Info</a:t>
            </a:r>
          </a:p>
          <a:p>
            <a:r>
              <a:rPr lang="en-US" sz="1800" dirty="0" smtClean="0"/>
              <a:t>Two Main Types of Alerts:</a:t>
            </a:r>
          </a:p>
          <a:p>
            <a:pPr lvl="1"/>
            <a:r>
              <a:rPr lang="en-US" sz="1800" dirty="0" smtClean="0"/>
              <a:t>Financial </a:t>
            </a:r>
            <a:r>
              <a:rPr lang="en-US" sz="1800" dirty="0"/>
              <a:t>Alerts</a:t>
            </a:r>
          </a:p>
          <a:p>
            <a:pPr lvl="1"/>
            <a:r>
              <a:rPr lang="en-US" sz="1800" dirty="0"/>
              <a:t>Fraud Alerts</a:t>
            </a:r>
          </a:p>
          <a:p>
            <a:r>
              <a:rPr lang="en-US" sz="1800" dirty="0"/>
              <a:t>One-Way, Two Way, &amp; Inquiries</a:t>
            </a:r>
          </a:p>
          <a:p>
            <a:r>
              <a:rPr lang="en-US" sz="1800" dirty="0"/>
              <a:t>Text, E-mail, &amp; Voice (fraud </a:t>
            </a:r>
            <a:r>
              <a:rPr lang="en-US" sz="1800" dirty="0" smtClean="0"/>
              <a:t>alerts only</a:t>
            </a:r>
            <a:r>
              <a:rPr lang="en-US" sz="1800" dirty="0"/>
              <a:t>)</a:t>
            </a:r>
          </a:p>
          <a:p>
            <a:r>
              <a:rPr lang="en-US" sz="1800" dirty="0"/>
              <a:t>Easier, direct URL option for </a:t>
            </a:r>
            <a:r>
              <a:rPr lang="en-US" sz="1800" dirty="0" err="1"/>
              <a:t>CentreSuite</a:t>
            </a:r>
            <a:r>
              <a:rPr lang="en-US" sz="1800" dirty="0"/>
              <a:t> in alerts:</a:t>
            </a:r>
          </a:p>
          <a:p>
            <a:pPr lvl="1"/>
            <a:r>
              <a:rPr lang="en-US" sz="1800" dirty="0"/>
              <a:t>Centresuite.mtb.com</a:t>
            </a:r>
          </a:p>
          <a:p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Commercial Card Alerts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4518326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0" y="6521678"/>
            <a:ext cx="236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*final list of alerts released may vary slightly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298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©2018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1"/>
            <a:ext cx="7243482" cy="380999"/>
          </a:xfrm>
        </p:spPr>
        <p:txBody>
          <a:bodyPr/>
          <a:lstStyle/>
          <a:p>
            <a:r>
              <a:rPr lang="en-US" dirty="0" smtClean="0"/>
              <a:t>Alert Options for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344" y="1295400"/>
            <a:ext cx="6172200" cy="3886200"/>
          </a:xfrm>
        </p:spPr>
        <p:txBody>
          <a:bodyPr>
            <a:noAutofit/>
          </a:bodyPr>
          <a:lstStyle/>
          <a:p>
            <a:r>
              <a:rPr lang="en-US" sz="1400" b="1" dirty="0"/>
              <a:t>Individual Cardholders can set alerts for themselves ONLY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Org </a:t>
            </a:r>
            <a:r>
              <a:rPr lang="en-US" sz="1400" b="1" dirty="0"/>
              <a:t>Admin Users can: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Set </a:t>
            </a:r>
            <a:r>
              <a:rPr lang="en-US" sz="1200" dirty="0" smtClean="0"/>
              <a:t>up to receive alerts themselves </a:t>
            </a:r>
            <a:r>
              <a:rPr lang="en-US" sz="1200" dirty="0"/>
              <a:t>for cardholder </a:t>
            </a:r>
            <a:r>
              <a:rPr lang="en-US" sz="1200" dirty="0" smtClean="0"/>
              <a:t>activity</a:t>
            </a:r>
          </a:p>
          <a:p>
            <a:pPr lvl="2"/>
            <a:r>
              <a:rPr lang="en-US" sz="1200" dirty="0" smtClean="0"/>
              <a:t>On Single Cards</a:t>
            </a:r>
          </a:p>
          <a:p>
            <a:pPr lvl="2"/>
            <a:r>
              <a:rPr lang="en-US" sz="1200" dirty="0" smtClean="0"/>
              <a:t>On Multiple Cards</a:t>
            </a:r>
          </a:p>
          <a:p>
            <a:pPr lvl="2"/>
            <a:r>
              <a:rPr lang="en-US" sz="1200" dirty="0" smtClean="0"/>
              <a:t>On the Whole Company</a:t>
            </a:r>
            <a:endParaRPr lang="en-US" sz="1200" dirty="0"/>
          </a:p>
          <a:p>
            <a:pPr lvl="1">
              <a:buFont typeface="+mj-lt"/>
              <a:buAutoNum type="arabicPeriod"/>
            </a:pPr>
            <a:r>
              <a:rPr lang="en-US" sz="1200" dirty="0"/>
              <a:t>Set </a:t>
            </a:r>
            <a:r>
              <a:rPr lang="en-US" sz="1200" dirty="0" smtClean="0"/>
              <a:t>up alerts </a:t>
            </a:r>
            <a:r>
              <a:rPr lang="en-US" sz="1200" dirty="0"/>
              <a:t>to be received by their cardholders for cardholder activity </a:t>
            </a:r>
            <a:r>
              <a:rPr lang="en-US" sz="1200" dirty="0" smtClean="0"/>
              <a:t>(</a:t>
            </a:r>
            <a:r>
              <a:rPr lang="en-US" sz="1200" dirty="0" err="1" smtClean="0"/>
              <a:t>ie</a:t>
            </a:r>
            <a:r>
              <a:rPr lang="en-US" sz="1200" dirty="0" smtClean="0"/>
              <a:t>:  on </a:t>
            </a:r>
            <a:r>
              <a:rPr lang="en-US" sz="1200" dirty="0"/>
              <a:t>behalf of cardholder)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Set </a:t>
            </a:r>
            <a:r>
              <a:rPr lang="en-US" sz="1200" dirty="0" smtClean="0"/>
              <a:t>up to receive alerts themselves </a:t>
            </a:r>
            <a:r>
              <a:rPr lang="en-US" sz="1200" dirty="0"/>
              <a:t>for activity on the Corporate account </a:t>
            </a:r>
            <a:r>
              <a:rPr lang="en-US" sz="1200" dirty="0" smtClean="0"/>
              <a:t>number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©2018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155E-CBD6-4571-9B93-AC5C4F667A4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Commercial Card Alerts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52578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Tip:  Be Careful!  Alerts work!  </a:t>
            </a:r>
          </a:p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 an Org Admin, don’t subscribe to get every alert on every card in your program.  It won’t be efficient and will overload you quickly.  </a:t>
            </a:r>
          </a:p>
        </p:txBody>
      </p:sp>
      <p:pic>
        <p:nvPicPr>
          <p:cNvPr id="8" name="Picture 2" descr="G:\BUF037\DATA\Cashmgt\Mike F\ALERTS - Mobile &amp; Email\TESTING\Alert Testing TEXTS\Screenshot - PIN Maintained - E1 - OK - 2-5-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52" y="962025"/>
            <a:ext cx="2500848" cy="4448175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7243482" cy="573741"/>
          </a:xfrm>
        </p:spPr>
        <p:txBody>
          <a:bodyPr/>
          <a:lstStyle/>
          <a:p>
            <a:r>
              <a:rPr lang="en-US" dirty="0" smtClean="0"/>
              <a:t>Commercial Card Alerts -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455459"/>
          </a:xfrm>
        </p:spPr>
        <p:txBody>
          <a:bodyPr/>
          <a:lstStyle/>
          <a:p>
            <a:r>
              <a:rPr lang="en-US" dirty="0" smtClean="0"/>
              <a:t>Alerts Web Page - </a:t>
            </a:r>
            <a:r>
              <a:rPr lang="en-US" dirty="0">
                <a:hlinkClick r:id="rId2"/>
              </a:rPr>
              <a:t>www.mtb.com/commercialalerts</a:t>
            </a:r>
            <a:endParaRPr lang="en-US" dirty="0"/>
          </a:p>
          <a:p>
            <a:r>
              <a:rPr lang="en-US" dirty="0" smtClean="0"/>
              <a:t>User Guide</a:t>
            </a:r>
          </a:p>
          <a:p>
            <a:r>
              <a:rPr lang="en-US" dirty="0" smtClean="0"/>
              <a:t>FAQ</a:t>
            </a:r>
          </a:p>
          <a:p>
            <a:r>
              <a:rPr lang="en-US" dirty="0" err="1" smtClean="0"/>
              <a:t>CentreSuite</a:t>
            </a:r>
            <a:r>
              <a:rPr lang="en-US" dirty="0" smtClean="0"/>
              <a:t> User Guide Page – Access from </a:t>
            </a:r>
            <a:r>
              <a:rPr lang="en-US" dirty="0" err="1" smtClean="0"/>
              <a:t>CentreSuite</a:t>
            </a:r>
            <a:r>
              <a:rPr lang="en-US" dirty="0" smtClean="0"/>
              <a:t> Bank Messages (under </a:t>
            </a:r>
            <a:r>
              <a:rPr lang="en-US" dirty="0" err="1" smtClean="0"/>
              <a:t>CentreSuite</a:t>
            </a:r>
            <a:r>
              <a:rPr lang="en-US" dirty="0" smtClean="0"/>
              <a:t> User Guides link)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©2018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155E-CBD6-4571-9B93-AC5C4F667A4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Commercial Card Alerts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3236" y="4114800"/>
            <a:ext cx="8382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 of October 15</a:t>
            </a:r>
            <a:r>
              <a:rPr lang="en-US" baseline="30000" dirty="0" smtClean="0"/>
              <a:t>th</a:t>
            </a:r>
            <a:r>
              <a:rPr lang="en-US" dirty="0" smtClean="0"/>
              <a:t>, 2018, Commercial Card alerts are live.</a:t>
            </a:r>
          </a:p>
          <a:p>
            <a:pPr algn="ctr"/>
            <a:r>
              <a:rPr lang="en-US" dirty="0" smtClean="0"/>
              <a:t>If </a:t>
            </a:r>
            <a:r>
              <a:rPr lang="en-US" dirty="0"/>
              <a:t>a </a:t>
            </a:r>
            <a:r>
              <a:rPr lang="en-US" dirty="0" err="1" smtClean="0"/>
              <a:t>CentreSuite</a:t>
            </a:r>
            <a:r>
              <a:rPr lang="en-US" dirty="0" smtClean="0"/>
              <a:t> user </a:t>
            </a:r>
            <a:r>
              <a:rPr lang="en-US" dirty="0"/>
              <a:t>(org admin or cardholder) wishes </a:t>
            </a:r>
            <a:r>
              <a:rPr lang="en-US" dirty="0" smtClean="0"/>
              <a:t>to use </a:t>
            </a:r>
            <a:r>
              <a:rPr lang="en-US" dirty="0"/>
              <a:t>alerts, they </a:t>
            </a:r>
            <a:r>
              <a:rPr lang="en-US" dirty="0" smtClean="0"/>
              <a:t>may go into </a:t>
            </a:r>
            <a:r>
              <a:rPr lang="en-US" dirty="0" err="1" smtClean="0"/>
              <a:t>CentreSuite</a:t>
            </a:r>
            <a:r>
              <a:rPr lang="en-US" dirty="0" smtClean="0"/>
              <a:t> to enroll </a:t>
            </a:r>
            <a:r>
              <a:rPr lang="en-US" dirty="0"/>
              <a:t>in alerts, </a:t>
            </a:r>
            <a:r>
              <a:rPr lang="en-US" dirty="0" smtClean="0"/>
              <a:t>set </a:t>
            </a:r>
            <a:r>
              <a:rPr lang="en-US" dirty="0"/>
              <a:t>their contact info, and choose which alerts they want to receive.</a:t>
            </a:r>
          </a:p>
        </p:txBody>
      </p:sp>
    </p:spTree>
    <p:extLst>
      <p:ext uri="{BB962C8B-B14F-4D97-AF65-F5344CB8AC3E}">
        <p14:creationId xmlns:p14="http://schemas.microsoft.com/office/powerpoint/2010/main" val="8369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Commercial Card Alerts and Digital Wallet Support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32766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450" b="1" kern="1200" cap="all" baseline="0">
                <a:solidFill>
                  <a:srgbClr val="0088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cap="none" dirty="0" smtClean="0">
                <a:latin typeface="+mj-lt"/>
              </a:rPr>
              <a:t>Appendix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361950" y="6337300"/>
            <a:ext cx="2147888" cy="3714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black"/>
                </a:solidFill>
              </a:rPr>
              <a:t>©2018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2138081" cy="573741"/>
          </a:xfrm>
        </p:spPr>
        <p:txBody>
          <a:bodyPr/>
          <a:lstStyle/>
          <a:p>
            <a:r>
              <a:rPr lang="en-US" dirty="0" smtClean="0"/>
              <a:t>Two E-mail Alert Samples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©2018 M&amp;T Bank. Member FDIC.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155E-CBD6-4571-9B93-AC5C4F667A4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Commercial Card Alerts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24000"/>
            <a:ext cx="5798537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5959188" cy="221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8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&amp;T_Presentation KB2">
  <a:themeElements>
    <a:clrScheme name="M&amp;T Bank">
      <a:dk1>
        <a:sysClr val="windowText" lastClr="000000"/>
      </a:dk1>
      <a:lt1>
        <a:srgbClr val="FFFFFF"/>
      </a:lt1>
      <a:dk2>
        <a:srgbClr val="007856"/>
      </a:dk2>
      <a:lt2>
        <a:srgbClr val="AFAAA3"/>
      </a:lt2>
      <a:accent1>
        <a:srgbClr val="007856"/>
      </a:accent1>
      <a:accent2>
        <a:srgbClr val="AFAAA3"/>
      </a:accent2>
      <a:accent3>
        <a:srgbClr val="003359"/>
      </a:accent3>
      <a:accent4>
        <a:srgbClr val="86499D"/>
      </a:accent4>
      <a:accent5>
        <a:srgbClr val="23A491"/>
      </a:accent5>
      <a:accent6>
        <a:srgbClr val="FFB3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500</Words>
  <Application>Microsoft Office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1_M&amp;T_Presentation KB2</vt:lpstr>
      <vt:lpstr>M&amp;T Bank Commercial Webinar Series</vt:lpstr>
      <vt:lpstr>Agenda</vt:lpstr>
      <vt:lpstr>M&amp;T COMMERCIAL CARD ALERTS</vt:lpstr>
      <vt:lpstr>What are Commercial Card Alerts?</vt:lpstr>
      <vt:lpstr>Key Features</vt:lpstr>
      <vt:lpstr>Alert Options for Users</vt:lpstr>
      <vt:lpstr>Commercial Card Alerts - Resources</vt:lpstr>
      <vt:lpstr>PowerPoint Presentation</vt:lpstr>
      <vt:lpstr>Two E-mail Alert Samples</vt:lpstr>
      <vt:lpstr>CentreSuite Enrollment</vt:lpstr>
      <vt:lpstr>CentreSuite Enrollment</vt:lpstr>
      <vt:lpstr>CentreSuite Enrollment</vt:lpstr>
      <vt:lpstr>CentreSuite Enrollment</vt:lpstr>
    </vt:vector>
  </TitlesOfParts>
  <Company>M&amp;T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M&amp;T Bank Commercial Webinar Series</dc:title>
  <dc:creator>Fuore, Mike</dc:creator>
  <cp:lastModifiedBy>Daemen College</cp:lastModifiedBy>
  <cp:revision>40</cp:revision>
  <dcterms:created xsi:type="dcterms:W3CDTF">2018-10-16T18:20:49Z</dcterms:created>
  <dcterms:modified xsi:type="dcterms:W3CDTF">2020-01-29T17:39:17Z</dcterms:modified>
</cp:coreProperties>
</file>